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70"/>
  </p:notesMasterIdLst>
  <p:sldIdLst>
    <p:sldId id="382" r:id="rId3"/>
    <p:sldId id="322" r:id="rId4"/>
    <p:sldId id="439" r:id="rId5"/>
    <p:sldId id="440" r:id="rId6"/>
    <p:sldId id="441" r:id="rId7"/>
    <p:sldId id="442" r:id="rId8"/>
    <p:sldId id="443" r:id="rId9"/>
    <p:sldId id="444" r:id="rId10"/>
    <p:sldId id="445" r:id="rId11"/>
    <p:sldId id="446" r:id="rId12"/>
    <p:sldId id="448" r:id="rId13"/>
    <p:sldId id="447" r:id="rId14"/>
    <p:sldId id="449" r:id="rId15"/>
    <p:sldId id="450" r:id="rId16"/>
    <p:sldId id="451" r:id="rId17"/>
    <p:sldId id="452" r:id="rId18"/>
    <p:sldId id="453" r:id="rId19"/>
    <p:sldId id="454" r:id="rId20"/>
    <p:sldId id="455" r:id="rId21"/>
    <p:sldId id="456" r:id="rId22"/>
    <p:sldId id="457" r:id="rId23"/>
    <p:sldId id="458" r:id="rId24"/>
    <p:sldId id="459" r:id="rId25"/>
    <p:sldId id="460" r:id="rId26"/>
    <p:sldId id="461" r:id="rId27"/>
    <p:sldId id="462" r:id="rId28"/>
    <p:sldId id="463" r:id="rId29"/>
    <p:sldId id="464" r:id="rId30"/>
    <p:sldId id="465" r:id="rId31"/>
    <p:sldId id="467" r:id="rId32"/>
    <p:sldId id="466" r:id="rId33"/>
    <p:sldId id="468" r:id="rId34"/>
    <p:sldId id="469" r:id="rId35"/>
    <p:sldId id="470" r:id="rId36"/>
    <p:sldId id="471" r:id="rId37"/>
    <p:sldId id="472" r:id="rId38"/>
    <p:sldId id="473" r:id="rId39"/>
    <p:sldId id="474" r:id="rId40"/>
    <p:sldId id="475" r:id="rId41"/>
    <p:sldId id="476" r:id="rId42"/>
    <p:sldId id="477" r:id="rId43"/>
    <p:sldId id="478" r:id="rId44"/>
    <p:sldId id="479" r:id="rId45"/>
    <p:sldId id="480" r:id="rId46"/>
    <p:sldId id="481" r:id="rId47"/>
    <p:sldId id="482" r:id="rId48"/>
    <p:sldId id="483" r:id="rId49"/>
    <p:sldId id="484" r:id="rId50"/>
    <p:sldId id="485" r:id="rId51"/>
    <p:sldId id="486" r:id="rId52"/>
    <p:sldId id="487" r:id="rId53"/>
    <p:sldId id="488" r:id="rId54"/>
    <p:sldId id="489" r:id="rId55"/>
    <p:sldId id="490" r:id="rId56"/>
    <p:sldId id="491" r:id="rId57"/>
    <p:sldId id="492" r:id="rId58"/>
    <p:sldId id="493" r:id="rId59"/>
    <p:sldId id="494" r:id="rId60"/>
    <p:sldId id="495" r:id="rId61"/>
    <p:sldId id="496" r:id="rId62"/>
    <p:sldId id="497" r:id="rId63"/>
    <p:sldId id="498" r:id="rId64"/>
    <p:sldId id="499" r:id="rId65"/>
    <p:sldId id="500" r:id="rId66"/>
    <p:sldId id="501" r:id="rId67"/>
    <p:sldId id="502" r:id="rId68"/>
    <p:sldId id="383" r:id="rId69"/>
  </p:sldIdLst>
  <p:sldSz cx="12192000" cy="6858000"/>
  <p:notesSz cx="6858000" cy="9144000"/>
  <p:embeddedFontLst>
    <p:embeddedFont>
      <p:font typeface="方正粗金陵简体" panose="02000000000000000000" charset="-122"/>
      <p:regular r:id="rId74"/>
    </p:embeddedFont>
    <p:embeddedFont>
      <p:font typeface="微软雅黑" panose="020B0503020204020204" charset="-122"/>
      <p:regular r:id="rId75"/>
    </p:embeddedFont>
    <p:embeddedFont>
      <p:font typeface="Calibri" panose="020F0502020204030204" charset="0"/>
      <p:regular r:id="rId76"/>
      <p:bold r:id="rId77"/>
      <p:italic r:id="rId78"/>
      <p:boldItalic r:id="rId79"/>
    </p:embeddedFont>
  </p:embeddedFontLst>
  <p:custDataLst>
    <p:tags r:id="rId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6" userDrawn="1">
          <p15:clr>
            <a:srgbClr val="A4A3A4"/>
          </p15:clr>
        </p15:guide>
        <p15:guide id="2" pos="3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302C"/>
    <a:srgbClr val="FFFFFF"/>
    <a:srgbClr val="979997"/>
    <a:srgbClr val="2F2500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46"/>
        <p:guide pos="38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0" Type="http://schemas.openxmlformats.org/officeDocument/2006/relationships/tags" Target="tags/tag185.xml"/><Relationship Id="rId8" Type="http://schemas.openxmlformats.org/officeDocument/2006/relationships/slide" Target="slides/slide6.xml"/><Relationship Id="rId79" Type="http://schemas.openxmlformats.org/officeDocument/2006/relationships/font" Target="fonts/font6.fntdata"/><Relationship Id="rId78" Type="http://schemas.openxmlformats.org/officeDocument/2006/relationships/font" Target="fonts/font5.fntdata"/><Relationship Id="rId77" Type="http://schemas.openxmlformats.org/officeDocument/2006/relationships/font" Target="fonts/font4.fntdata"/><Relationship Id="rId76" Type="http://schemas.openxmlformats.org/officeDocument/2006/relationships/font" Target="fonts/font3.fntdata"/><Relationship Id="rId75" Type="http://schemas.openxmlformats.org/officeDocument/2006/relationships/font" Target="fonts/font2.fntdata"/><Relationship Id="rId74" Type="http://schemas.openxmlformats.org/officeDocument/2006/relationships/font" Target="fonts/font1.fntdata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microsoft.com/office/2007/relationships/hdphoto" Target="../media/image2.wdp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75" y="4534458"/>
            <a:ext cx="12192000" cy="232370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835150"/>
            <a:ext cx="12192000" cy="2386965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987425" y="2339340"/>
            <a:ext cx="10210165" cy="1377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780280" y="659130"/>
            <a:ext cx="3037205" cy="930275"/>
            <a:chOff x="4954881" y="1942452"/>
            <a:chExt cx="6214687" cy="1903328"/>
          </a:xfrm>
          <a:solidFill>
            <a:srgbClr val="A8302C"/>
          </a:solidFill>
        </p:grpSpPr>
        <p:grpSp>
          <p:nvGrpSpPr>
            <p:cNvPr id="1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6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  <p:sp>
          <p:nvSpPr>
            <p:cNvPr id="2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</a:p>
          </p:txBody>
        </p:sp>
        <p:grpSp>
          <p:nvGrpSpPr>
            <p:cNvPr id="2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</p:grp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306955" y="4375785"/>
            <a:ext cx="7578090" cy="66992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u="none" strike="noStrike" kern="1200" cap="none" spc="20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9550"/>
            <a:ext cx="12204700" cy="298450"/>
          </a:xfrm>
          <a:prstGeom prst="rect">
            <a:avLst/>
          </a:prstGeom>
          <a:solidFill>
            <a:srgbClr val="97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79445" y="6590665"/>
            <a:ext cx="5956935" cy="235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79250" y="6541095"/>
            <a:ext cx="2700000" cy="31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0"/>
            <a:ext cx="12192000" cy="662940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14300" y="0"/>
            <a:ext cx="649160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24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image" Target="../media/image8.png"/><Relationship Id="rId1" Type="http://schemas.openxmlformats.org/officeDocument/2006/relationships/tags" Target="../tags/tag8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image" Target="../media/image9.png"/><Relationship Id="rId1" Type="http://schemas.openxmlformats.org/officeDocument/2006/relationships/tags" Target="../tags/tag8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9.xml"/><Relationship Id="rId2" Type="http://schemas.openxmlformats.org/officeDocument/2006/relationships/image" Target="../media/image10.png"/><Relationship Id="rId1" Type="http://schemas.openxmlformats.org/officeDocument/2006/relationships/tags" Target="../tags/tag88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1.xml"/><Relationship Id="rId2" Type="http://schemas.openxmlformats.org/officeDocument/2006/relationships/image" Target="../media/image11.png"/><Relationship Id="rId1" Type="http://schemas.openxmlformats.org/officeDocument/2006/relationships/tags" Target="../tags/tag90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2.xml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5.xml"/><Relationship Id="rId2" Type="http://schemas.openxmlformats.org/officeDocument/2006/relationships/image" Target="../media/image14.png"/><Relationship Id="rId1" Type="http://schemas.openxmlformats.org/officeDocument/2006/relationships/tags" Target="../tags/tag9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7.xml"/><Relationship Id="rId2" Type="http://schemas.openxmlformats.org/officeDocument/2006/relationships/image" Target="../media/image15.png"/><Relationship Id="rId1" Type="http://schemas.openxmlformats.org/officeDocument/2006/relationships/tags" Target="../tags/tag9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9.xml"/><Relationship Id="rId2" Type="http://schemas.openxmlformats.org/officeDocument/2006/relationships/image" Target="../media/image16.png"/><Relationship Id="rId1" Type="http://schemas.openxmlformats.org/officeDocument/2006/relationships/tags" Target="../tags/tag98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1.xml"/><Relationship Id="rId2" Type="http://schemas.openxmlformats.org/officeDocument/2006/relationships/image" Target="../media/image17.png"/><Relationship Id="rId1" Type="http://schemas.openxmlformats.org/officeDocument/2006/relationships/tags" Target="../tags/tag100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3.xml"/><Relationship Id="rId2" Type="http://schemas.openxmlformats.org/officeDocument/2006/relationships/image" Target="../media/image18.png"/><Relationship Id="rId1" Type="http://schemas.openxmlformats.org/officeDocument/2006/relationships/tags" Target="../tags/tag10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5.xml"/><Relationship Id="rId2" Type="http://schemas.openxmlformats.org/officeDocument/2006/relationships/image" Target="../media/image19.png"/><Relationship Id="rId1" Type="http://schemas.openxmlformats.org/officeDocument/2006/relationships/tags" Target="../tags/tag10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0.xml"/><Relationship Id="rId5" Type="http://schemas.openxmlformats.org/officeDocument/2006/relationships/image" Target="../media/image21.png"/><Relationship Id="rId4" Type="http://schemas.openxmlformats.org/officeDocument/2006/relationships/tags" Target="../tags/tag109.xml"/><Relationship Id="rId3" Type="http://schemas.openxmlformats.org/officeDocument/2006/relationships/image" Target="../media/image20.png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2.xml"/><Relationship Id="rId2" Type="http://schemas.openxmlformats.org/officeDocument/2006/relationships/image" Target="../media/image22.png"/><Relationship Id="rId1" Type="http://schemas.openxmlformats.org/officeDocument/2006/relationships/tags" Target="../tags/tag111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4.xml"/><Relationship Id="rId2" Type="http://schemas.openxmlformats.org/officeDocument/2006/relationships/image" Target="../media/image23.png"/><Relationship Id="rId1" Type="http://schemas.openxmlformats.org/officeDocument/2006/relationships/tags" Target="../tags/tag1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8.xml"/><Relationship Id="rId2" Type="http://schemas.openxmlformats.org/officeDocument/2006/relationships/image" Target="../media/image24.png"/><Relationship Id="rId1" Type="http://schemas.openxmlformats.org/officeDocument/2006/relationships/tags" Target="../tags/tag1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2.xml"/><Relationship Id="rId4" Type="http://schemas.openxmlformats.org/officeDocument/2006/relationships/image" Target="../media/image26.png"/><Relationship Id="rId3" Type="http://schemas.openxmlformats.org/officeDocument/2006/relationships/tags" Target="../tags/tag121.xml"/><Relationship Id="rId2" Type="http://schemas.openxmlformats.org/officeDocument/2006/relationships/image" Target="../media/image25.png"/><Relationship Id="rId1" Type="http://schemas.openxmlformats.org/officeDocument/2006/relationships/tags" Target="../tags/tag120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4.xml"/><Relationship Id="rId2" Type="http://schemas.openxmlformats.org/officeDocument/2006/relationships/image" Target="../media/image27.png"/><Relationship Id="rId1" Type="http://schemas.openxmlformats.org/officeDocument/2006/relationships/tags" Target="../tags/tag123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6.xml"/><Relationship Id="rId2" Type="http://schemas.openxmlformats.org/officeDocument/2006/relationships/image" Target="../media/image28.png"/><Relationship Id="rId1" Type="http://schemas.openxmlformats.org/officeDocument/2006/relationships/tags" Target="../tags/tag125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8.xml"/><Relationship Id="rId2" Type="http://schemas.openxmlformats.org/officeDocument/2006/relationships/image" Target="../media/image29.png"/><Relationship Id="rId1" Type="http://schemas.openxmlformats.org/officeDocument/2006/relationships/tags" Target="../tags/tag127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0.xml"/><Relationship Id="rId2" Type="http://schemas.openxmlformats.org/officeDocument/2006/relationships/image" Target="../media/image30.png"/><Relationship Id="rId1" Type="http://schemas.openxmlformats.org/officeDocument/2006/relationships/tags" Target="../tags/tag129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2.xml"/><Relationship Id="rId2" Type="http://schemas.openxmlformats.org/officeDocument/2006/relationships/image" Target="../media/image31.png"/><Relationship Id="rId1" Type="http://schemas.openxmlformats.org/officeDocument/2006/relationships/tags" Target="../tags/tag13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3.png"/><Relationship Id="rId1" Type="http://schemas.openxmlformats.org/officeDocument/2006/relationships/tags" Target="../tags/tag68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4.xml"/><Relationship Id="rId2" Type="http://schemas.openxmlformats.org/officeDocument/2006/relationships/image" Target="../media/image32.png"/><Relationship Id="rId1" Type="http://schemas.openxmlformats.org/officeDocument/2006/relationships/tags" Target="../tags/tag133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6.xml"/><Relationship Id="rId2" Type="http://schemas.openxmlformats.org/officeDocument/2006/relationships/image" Target="../media/image33.png"/><Relationship Id="rId1" Type="http://schemas.openxmlformats.org/officeDocument/2006/relationships/tags" Target="../tags/tag135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8.xml"/><Relationship Id="rId2" Type="http://schemas.openxmlformats.org/officeDocument/2006/relationships/image" Target="../media/image34.png"/><Relationship Id="rId1" Type="http://schemas.openxmlformats.org/officeDocument/2006/relationships/tags" Target="../tags/tag137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0.xml"/><Relationship Id="rId2" Type="http://schemas.openxmlformats.org/officeDocument/2006/relationships/image" Target="../media/image35.png"/><Relationship Id="rId1" Type="http://schemas.openxmlformats.org/officeDocument/2006/relationships/tags" Target="../tags/tag139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2.xml"/><Relationship Id="rId2" Type="http://schemas.openxmlformats.org/officeDocument/2006/relationships/image" Target="../media/image36.png"/><Relationship Id="rId1" Type="http://schemas.openxmlformats.org/officeDocument/2006/relationships/tags" Target="../tags/tag141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4.xml"/><Relationship Id="rId2" Type="http://schemas.openxmlformats.org/officeDocument/2006/relationships/image" Target="../media/image37.png"/><Relationship Id="rId1" Type="http://schemas.openxmlformats.org/officeDocument/2006/relationships/tags" Target="../tags/tag1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8.xml"/><Relationship Id="rId2" Type="http://schemas.openxmlformats.org/officeDocument/2006/relationships/image" Target="../media/image38.png"/><Relationship Id="rId1" Type="http://schemas.openxmlformats.org/officeDocument/2006/relationships/tags" Target="../tags/tag147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0.xml"/><Relationship Id="rId2" Type="http://schemas.openxmlformats.org/officeDocument/2006/relationships/image" Target="../media/image39.png"/><Relationship Id="rId1" Type="http://schemas.openxmlformats.org/officeDocument/2006/relationships/tags" Target="../tags/tag149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2.xml"/><Relationship Id="rId2" Type="http://schemas.openxmlformats.org/officeDocument/2006/relationships/image" Target="../media/image40.png"/><Relationship Id="rId1" Type="http://schemas.openxmlformats.org/officeDocument/2006/relationships/tags" Target="../tags/tag15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1.xml"/><Relationship Id="rId2" Type="http://schemas.openxmlformats.org/officeDocument/2006/relationships/image" Target="../media/image4.png"/><Relationship Id="rId1" Type="http://schemas.openxmlformats.org/officeDocument/2006/relationships/tags" Target="../tags/tag70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4.xml"/><Relationship Id="rId2" Type="http://schemas.openxmlformats.org/officeDocument/2006/relationships/image" Target="../media/image41.png"/><Relationship Id="rId1" Type="http://schemas.openxmlformats.org/officeDocument/2006/relationships/tags" Target="../tags/tag15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6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8.xml"/><Relationship Id="rId2" Type="http://schemas.openxmlformats.org/officeDocument/2006/relationships/image" Target="../media/image42.png"/><Relationship Id="rId1" Type="http://schemas.openxmlformats.org/officeDocument/2006/relationships/tags" Target="../tags/tag157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0.xml"/><Relationship Id="rId2" Type="http://schemas.openxmlformats.org/officeDocument/2006/relationships/image" Target="../media/image43.png"/><Relationship Id="rId1" Type="http://schemas.openxmlformats.org/officeDocument/2006/relationships/tags" Target="../tags/tag159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2.xml"/><Relationship Id="rId2" Type="http://schemas.openxmlformats.org/officeDocument/2006/relationships/image" Target="../media/image44.png"/><Relationship Id="rId1" Type="http://schemas.openxmlformats.org/officeDocument/2006/relationships/tags" Target="../tags/tag161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4.xml"/><Relationship Id="rId2" Type="http://schemas.openxmlformats.org/officeDocument/2006/relationships/image" Target="../media/image45.png"/><Relationship Id="rId1" Type="http://schemas.openxmlformats.org/officeDocument/2006/relationships/tags" Target="../tags/tag163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6.xml"/><Relationship Id="rId2" Type="http://schemas.openxmlformats.org/officeDocument/2006/relationships/image" Target="../media/image46.png"/><Relationship Id="rId1" Type="http://schemas.openxmlformats.org/officeDocument/2006/relationships/tags" Target="../tags/tag165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8.xml"/><Relationship Id="rId2" Type="http://schemas.openxmlformats.org/officeDocument/2006/relationships/image" Target="../media/image47.png"/><Relationship Id="rId1" Type="http://schemas.openxmlformats.org/officeDocument/2006/relationships/tags" Target="../tags/tag167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0.xml"/><Relationship Id="rId2" Type="http://schemas.openxmlformats.org/officeDocument/2006/relationships/image" Target="../media/image48.png"/><Relationship Id="rId1" Type="http://schemas.openxmlformats.org/officeDocument/2006/relationships/tags" Target="../tags/tag16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5.png"/><Relationship Id="rId1" Type="http://schemas.openxmlformats.org/officeDocument/2006/relationships/tags" Target="../tags/tag72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2.xml"/><Relationship Id="rId2" Type="http://schemas.openxmlformats.org/officeDocument/2006/relationships/image" Target="../media/image49.png"/><Relationship Id="rId1" Type="http://schemas.openxmlformats.org/officeDocument/2006/relationships/tags" Target="../tags/tag171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4.xml"/><Relationship Id="rId2" Type="http://schemas.openxmlformats.org/officeDocument/2006/relationships/image" Target="../media/image50.png"/><Relationship Id="rId1" Type="http://schemas.openxmlformats.org/officeDocument/2006/relationships/tags" Target="../tags/tag17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6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8.xml"/><Relationship Id="rId2" Type="http://schemas.openxmlformats.org/officeDocument/2006/relationships/image" Target="../media/image51.png"/><Relationship Id="rId1" Type="http://schemas.openxmlformats.org/officeDocument/2006/relationships/tags" Target="../tags/tag177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0.xml"/><Relationship Id="rId2" Type="http://schemas.openxmlformats.org/officeDocument/2006/relationships/image" Target="../media/image52.png"/><Relationship Id="rId1" Type="http://schemas.openxmlformats.org/officeDocument/2006/relationships/tags" Target="../tags/tag17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1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tags" Target="../tags/tag18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6.png"/><Relationship Id="rId1" Type="http://schemas.openxmlformats.org/officeDocument/2006/relationships/tags" Target="../tags/tag75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7.png"/><Relationship Id="rId1" Type="http://schemas.openxmlformats.org/officeDocument/2006/relationships/tags" Target="../tags/tag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>
            <a:normAutofit/>
          </a:bodyPr>
          <a:p>
            <a:pPr>
              <a:lnSpc>
                <a:spcPct val="130000"/>
              </a:lnSpc>
            </a:pPr>
            <a:r>
              <a:rPr lang="zh-CN" altLang="zh-CN" sz="4400"/>
              <a:t>Object Oriented Programming</a:t>
            </a:r>
            <a:r>
              <a:rPr lang="en-US" altLang="zh-CN" sz="4400"/>
              <a:t>—C++</a:t>
            </a:r>
            <a:br>
              <a:rPr lang="zh-CN" altLang="zh-CN" sz="4800"/>
            </a:br>
            <a:r>
              <a:rPr lang="en-US" altLang="zh-CN" sz="4800">
                <a:sym typeface="+mn-ea"/>
              </a:rPr>
              <a:t>Lecture3  </a:t>
            </a:r>
            <a:r>
              <a:rPr lang="zh-CN" altLang="zh-CN" sz="4800">
                <a:sym typeface="+mn-ea"/>
              </a:rPr>
              <a:t>Initialization &amp;</a:t>
            </a:r>
            <a:r>
              <a:rPr lang="en-US" altLang="zh-CN" sz="4800">
                <a:sym typeface="+mn-ea"/>
              </a:rPr>
              <a:t> </a:t>
            </a:r>
            <a:r>
              <a:rPr lang="zh-CN" altLang="zh-CN" sz="4800">
                <a:sym typeface="+mn-ea"/>
              </a:rPr>
              <a:t>References</a:t>
            </a:r>
            <a:endParaRPr lang="zh-CN" altLang="zh-CN" sz="480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66645" y="4375785"/>
            <a:ext cx="7578090" cy="2009775"/>
          </a:xfrm>
        </p:spPr>
        <p:txBody>
          <a:bodyPr>
            <a:normAutofit lnSpcReduction="10000"/>
          </a:bodyPr>
          <a:p>
            <a:r>
              <a:rPr lang="en-US" altLang="zh-CN"/>
              <a:t>Qijun Zhao</a:t>
            </a:r>
            <a:endParaRPr lang="en-US" altLang="zh-CN"/>
          </a:p>
          <a:p>
            <a:r>
              <a:rPr lang="en-US" altLang="zh-CN"/>
              <a:t>College of Computer Science</a:t>
            </a:r>
            <a:endParaRPr lang="en-US" altLang="zh-CN"/>
          </a:p>
          <a:p>
            <a:r>
              <a:rPr lang="en-US" altLang="zh-CN"/>
              <a:t>Sichuan University</a:t>
            </a:r>
            <a:endParaRPr lang="en-US" altLang="zh-CN"/>
          </a:p>
          <a:p>
            <a:r>
              <a:rPr lang="en-US" altLang="zh-CN"/>
              <a:t>Spring 2023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3735" y="2066290"/>
            <a:ext cx="10968990" cy="2725420"/>
          </a:xfrm>
        </p:spPr>
        <p:txBody>
          <a:bodyPr/>
          <a:p>
            <a:pPr marL="0" indent="0" algn="ctr">
              <a:buNone/>
            </a:pPr>
            <a:r>
              <a:rPr lang="zh-CN" altLang="en-US" sz="3600"/>
              <a:t>TLDR: use uniform</a:t>
            </a:r>
            <a:r>
              <a:rPr lang="en-US" altLang="zh-CN" sz="3600"/>
              <a:t> </a:t>
            </a:r>
            <a:r>
              <a:rPr lang="zh-CN" altLang="en-US" sz="3600"/>
              <a:t>initialization to initialize</a:t>
            </a:r>
            <a:r>
              <a:rPr lang="en-US" altLang="zh-CN" sz="3600"/>
              <a:t> </a:t>
            </a:r>
            <a:r>
              <a:rPr lang="zh-CN" altLang="en-US" sz="3600"/>
              <a:t>every field of your</a:t>
            </a:r>
            <a:r>
              <a:rPr lang="en-US" altLang="zh-CN" sz="3600"/>
              <a:t> </a:t>
            </a:r>
            <a:r>
              <a:rPr lang="zh-CN" altLang="en-US" sz="3600"/>
              <a:t>non-primitive typed</a:t>
            </a:r>
            <a:r>
              <a:rPr lang="en-US" altLang="zh-CN" sz="3600"/>
              <a:t> </a:t>
            </a:r>
            <a:r>
              <a:rPr lang="zh-CN" altLang="en-US" sz="3600"/>
              <a:t>variables - but be careful not</a:t>
            </a:r>
            <a:r>
              <a:rPr lang="en-US" altLang="zh-CN" sz="3600"/>
              <a:t> </a:t>
            </a:r>
            <a:r>
              <a:rPr lang="zh-CN" altLang="en-US" sz="3600"/>
              <a:t>to use vec(n, k)!</a:t>
            </a:r>
            <a:endParaRPr lang="zh-CN" altLang="en-US" sz="3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algn="l">
              <a:buClrTx/>
              <a:buSzTx/>
              <a:buNone/>
            </a:pPr>
            <a:r>
              <a:rPr lang="zh-CN" altLang="en-US" sz="2800"/>
              <a:t>- Initialization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Using auto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References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If time: Const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Today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4149090"/>
          </a:xfrm>
        </p:spPr>
        <p:txBody>
          <a:bodyPr>
            <a:normAutofit/>
          </a:bodyPr>
          <a:p>
            <a:pPr marL="0" indent="0" algn="ctr">
              <a:buNone/>
            </a:pPr>
            <a:r>
              <a:rPr lang="zh-CN" altLang="en-US" sz="3600"/>
              <a:t>Recap: Type Deduction with auto</a:t>
            </a:r>
            <a:endParaRPr lang="zh-CN" altLang="en-US" sz="3600"/>
          </a:p>
          <a:p>
            <a:pPr marL="0" indent="0" algn="ctr">
              <a:buNone/>
            </a:pPr>
            <a:endParaRPr lang="zh-CN" altLang="en-US" sz="3600"/>
          </a:p>
          <a:p>
            <a:pPr marL="0" indent="0" algn="ctr">
              <a:buNone/>
            </a:pPr>
            <a:r>
              <a:rPr lang="zh-CN" altLang="en-US" sz="3600"/>
              <a:t>auto: Keyword used in</a:t>
            </a:r>
            <a:r>
              <a:rPr lang="en-US" altLang="zh-CN" sz="3600"/>
              <a:t> </a:t>
            </a:r>
            <a:r>
              <a:rPr lang="zh-CN" altLang="en-US" sz="3600"/>
              <a:t>lieu of type when</a:t>
            </a:r>
            <a:r>
              <a:rPr lang="en-US" altLang="zh-CN" sz="3600"/>
              <a:t> </a:t>
            </a:r>
            <a:r>
              <a:rPr lang="zh-CN" altLang="en-US" sz="3600"/>
              <a:t>declaring a variable, tells</a:t>
            </a:r>
            <a:r>
              <a:rPr lang="en-US" altLang="zh-CN" sz="3600"/>
              <a:t> </a:t>
            </a:r>
            <a:r>
              <a:rPr lang="zh-CN" altLang="en-US" sz="3600"/>
              <a:t>the compiler to deduce</a:t>
            </a:r>
            <a:r>
              <a:rPr lang="en-US" altLang="zh-CN" sz="3600"/>
              <a:t> </a:t>
            </a:r>
            <a:r>
              <a:rPr lang="zh-CN" altLang="en-US" sz="3600"/>
              <a:t>the type.</a:t>
            </a:r>
            <a:endParaRPr lang="zh-CN" altLang="en-US" sz="3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Type Deduction using auto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2820" y="1439545"/>
            <a:ext cx="10778490" cy="33185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2315" y="5492115"/>
            <a:ext cx="1083119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📝</a:t>
            </a:r>
            <a:r>
              <a:rPr lang="zh-CN" altLang="en-US" sz="2800" b="1">
                <a:solidFill>
                  <a:srgbClr val="A8302C"/>
                </a:solidFill>
              </a:rPr>
              <a:t> auto</a:t>
            </a:r>
            <a:r>
              <a:rPr lang="zh-CN" altLang="en-US" sz="2800" b="1"/>
              <a:t> </a:t>
            </a:r>
            <a:r>
              <a:rPr lang="zh-CN" altLang="en-US" sz="2800" b="1"/>
              <a:t>does not mean that the variable doesn’t have a type.</a:t>
            </a:r>
            <a:endParaRPr lang="zh-CN" altLang="en-US" sz="2800" b="1"/>
          </a:p>
          <a:p>
            <a:r>
              <a:rPr lang="zh-CN" altLang="en-US" sz="2800"/>
              <a:t>It means that the type is </a:t>
            </a:r>
            <a:r>
              <a:rPr lang="zh-CN" altLang="en-US" sz="2800" b="1"/>
              <a:t>deduced</a:t>
            </a:r>
            <a:r>
              <a:rPr lang="zh-CN" altLang="en-US" sz="2800"/>
              <a:t> by the compiler.</a:t>
            </a:r>
            <a:endParaRPr lang="zh-CN" altLang="en-US" sz="2800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Type Deduction using auto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7900" y="1332865"/>
            <a:ext cx="10417810" cy="353187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42315" y="5492115"/>
            <a:ext cx="1083119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📝</a:t>
            </a:r>
            <a:r>
              <a:rPr lang="zh-CN" altLang="en-US" sz="2800" b="1">
                <a:solidFill>
                  <a:srgbClr val="A8302C"/>
                </a:solidFill>
              </a:rPr>
              <a:t> auto</a:t>
            </a:r>
            <a:r>
              <a:rPr lang="zh-CN" altLang="en-US" sz="2800" b="1"/>
              <a:t> </a:t>
            </a:r>
            <a:r>
              <a:rPr lang="zh-CN" altLang="en-US" sz="2800" b="1"/>
              <a:t>does not mean that the variable doesn’t have a type.</a:t>
            </a:r>
            <a:endParaRPr lang="zh-CN" altLang="en-US" sz="2800" b="1"/>
          </a:p>
          <a:p>
            <a:r>
              <a:rPr lang="zh-CN" altLang="en-US" sz="2800"/>
              <a:t>It means that the type is </a:t>
            </a:r>
            <a:r>
              <a:rPr lang="zh-CN" altLang="en-US" sz="2800" b="1"/>
              <a:t>deduced</a:t>
            </a:r>
            <a:r>
              <a:rPr lang="zh-CN" altLang="en-US" sz="2800"/>
              <a:t> by the compiler.</a:t>
            </a:r>
            <a:endParaRPr lang="zh-CN" altLang="en-US" sz="2800"/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600" b="1">
                <a:solidFill>
                  <a:srgbClr val="C00000"/>
                </a:solidFill>
              </a:rPr>
              <a:t>auto</a:t>
            </a:r>
            <a:r>
              <a:rPr lang="zh-CN" altLang="en-US" sz="3600"/>
              <a:t>: Keyword used in</a:t>
            </a:r>
            <a:r>
              <a:rPr lang="en-US" altLang="zh-CN" sz="3600"/>
              <a:t> </a:t>
            </a:r>
            <a:r>
              <a:rPr lang="zh-CN" altLang="en-US" sz="3600"/>
              <a:t>lieu of type when</a:t>
            </a:r>
            <a:r>
              <a:rPr lang="en-US" altLang="zh-CN" sz="3600"/>
              <a:t> </a:t>
            </a:r>
            <a:r>
              <a:rPr lang="zh-CN" altLang="en-US" sz="3600"/>
              <a:t>declaring a variable, tells</a:t>
            </a:r>
            <a:r>
              <a:rPr lang="en-US" altLang="zh-CN" sz="3600"/>
              <a:t> </a:t>
            </a:r>
            <a:r>
              <a:rPr lang="zh-CN" altLang="en-US" sz="3600"/>
              <a:t>the compiler to deduce</a:t>
            </a:r>
            <a:endParaRPr lang="zh-CN" altLang="en-US" sz="3600"/>
          </a:p>
          <a:p>
            <a:pPr marL="0" indent="0">
              <a:buNone/>
            </a:pPr>
            <a:r>
              <a:rPr lang="zh-CN" altLang="en-US" sz="3600"/>
              <a:t>the type.</a:t>
            </a:r>
            <a:endParaRPr lang="zh-CN" altLang="en-US" sz="3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Type Deduction using auto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2925" y="1530350"/>
            <a:ext cx="11174730" cy="32353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2925" y="5173345"/>
            <a:ext cx="12109450" cy="1339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📝 </a:t>
            </a:r>
            <a:r>
              <a:rPr lang="zh-CN" altLang="en-US" sz="2800" b="1" spc="150">
                <a:solidFill>
                  <a:srgbClr val="C00000"/>
                </a:solidFill>
                <a:uFillTx/>
              </a:rPr>
              <a:t>auto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8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does not mean that the variable doesn’t have a type.</a:t>
            </a:r>
            <a:endParaRPr lang="zh-CN" altLang="en-US" sz="2800" b="1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It means that the type is </a:t>
            </a:r>
            <a:r>
              <a:rPr lang="zh-CN" altLang="en-US" sz="28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deduced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by the compiler.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Type Deduction using auto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2925" y="5173345"/>
            <a:ext cx="12109450" cy="1339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📝 </a:t>
            </a:r>
            <a:r>
              <a:rPr lang="zh-CN" altLang="en-US" sz="2800" b="1" spc="150">
                <a:solidFill>
                  <a:srgbClr val="C00000"/>
                </a:solidFill>
                <a:uFillTx/>
              </a:rPr>
              <a:t>auto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8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does not mean that the variable doesn’t have a type.</a:t>
            </a:r>
            <a:endParaRPr lang="zh-CN" altLang="en-US" sz="2800" b="1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It means that the type is </a:t>
            </a:r>
            <a:r>
              <a:rPr lang="zh-CN" altLang="en-US" sz="28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deduced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by the compiler.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9305" y="1202055"/>
            <a:ext cx="10613390" cy="36347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457200">
              <a:buNone/>
            </a:pPr>
            <a:r>
              <a:rPr lang="en-US" altLang="zh-CN" sz="3200" b="1">
                <a:solidFill>
                  <a:srgbClr val="C00000"/>
                </a:solidFill>
              </a:rPr>
              <a:t>   </a:t>
            </a:r>
            <a:r>
              <a:rPr lang="zh-CN" altLang="en-US" sz="3200" b="1">
                <a:solidFill>
                  <a:srgbClr val="C00000"/>
                </a:solidFill>
              </a:rPr>
              <a:t>auto</a:t>
            </a:r>
            <a:r>
              <a:rPr lang="zh-CN" altLang="en-US" sz="3200"/>
              <a:t> </a:t>
            </a:r>
            <a:r>
              <a:rPr lang="zh-CN" altLang="en-US" sz="3200" b="1"/>
              <a:t>does not mean that</a:t>
            </a:r>
            <a:r>
              <a:rPr lang="en-US" altLang="zh-CN" sz="3200" b="1"/>
              <a:t> </a:t>
            </a:r>
            <a:r>
              <a:rPr lang="zh-CN" altLang="en-US" sz="3200" b="1"/>
              <a:t>the variable doesn’t have a</a:t>
            </a:r>
            <a:r>
              <a:rPr lang="en-US" altLang="zh-CN" sz="3200" b="1"/>
              <a:t> </a:t>
            </a:r>
            <a:r>
              <a:rPr lang="zh-CN" altLang="en-US" sz="3200" b="1"/>
              <a:t>type.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3200"/>
              <a:t>It means that the type is</a:t>
            </a:r>
            <a:r>
              <a:rPr lang="en-US" altLang="zh-CN" sz="3200"/>
              <a:t> </a:t>
            </a:r>
            <a:r>
              <a:rPr lang="zh-CN" altLang="en-US" sz="3200" b="1"/>
              <a:t>deduced</a:t>
            </a:r>
            <a:r>
              <a:rPr lang="zh-CN" altLang="en-US" sz="3200"/>
              <a:t> by the compiler.</a:t>
            </a:r>
            <a:endParaRPr lang="zh-CN" altLang="en-US" sz="32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templates\docerresourceshop\icons\\343435333334393b333633343637383bb8d0ccbebac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08330" y="1360805"/>
            <a:ext cx="784860" cy="7848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063750"/>
            <a:ext cx="10968990" cy="2392045"/>
          </a:xfrm>
        </p:spPr>
        <p:txBody>
          <a:bodyPr/>
          <a:p>
            <a:pPr marL="0" indent="0" algn="ctr">
              <a:buNone/>
            </a:pPr>
            <a:r>
              <a:rPr lang="zh-CN" altLang="en-US" sz="3600"/>
              <a:t>Code Demo!</a:t>
            </a:r>
            <a:endParaRPr lang="zh-CN" altLang="en-US" sz="3600"/>
          </a:p>
          <a:p>
            <a:pPr marL="0" indent="0" algn="ctr">
              <a:buNone/>
            </a:pPr>
            <a:r>
              <a:rPr lang="zh-CN" altLang="en-US" sz="3600"/>
              <a:t>quadratic.cpp</a:t>
            </a:r>
            <a:endParaRPr lang="zh-CN" altLang="en-US" sz="36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Initialization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Using auto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References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If time: Const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Today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2940" y="887095"/>
            <a:ext cx="7362825" cy="5522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49465" y="2430780"/>
            <a:ext cx="2230120" cy="7753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p>
            <a:pPr algn="ctr"/>
            <a:r>
              <a:rPr lang="zh-CN" altLang="en-US" sz="4000" b="1"/>
              <a:t>Radical</a:t>
            </a:r>
            <a:endParaRPr lang="zh-CN" altLang="en-US" sz="4000" b="1"/>
          </a:p>
        </p:txBody>
      </p:sp>
      <p:sp>
        <p:nvSpPr>
          <p:cNvPr id="8" name="文本框 7"/>
          <p:cNvSpPr txBox="1"/>
          <p:nvPr/>
        </p:nvSpPr>
        <p:spPr>
          <a:xfrm>
            <a:off x="7632065" y="3828415"/>
            <a:ext cx="4078605" cy="13220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 sz="4000" b="1">
                <a:solidFill>
                  <a:schemeClr val="lt1"/>
                </a:solidFill>
              </a:rPr>
              <a:t>If Radical &lt; 0, no real</a:t>
            </a:r>
            <a:r>
              <a:rPr lang="en-US" altLang="zh-CN" sz="4000" b="1">
                <a:solidFill>
                  <a:schemeClr val="lt1"/>
                </a:solidFill>
              </a:rPr>
              <a:t> r</a:t>
            </a:r>
            <a:r>
              <a:rPr lang="zh-CN" altLang="en-US" sz="4000" b="1">
                <a:solidFill>
                  <a:schemeClr val="lt1"/>
                </a:solidFill>
              </a:rPr>
              <a:t>oots</a:t>
            </a:r>
            <a:endParaRPr lang="zh-CN" altLang="en-US" sz="4000" b="1">
              <a:solidFill>
                <a:schemeClr val="lt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6114415" y="3280410"/>
            <a:ext cx="1553845" cy="887730"/>
          </a:xfrm>
          <a:prstGeom prst="straightConnector1">
            <a:avLst/>
          </a:prstGeom>
          <a:ln w="69850">
            <a:solidFill>
              <a:srgbClr val="2F2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915275" cy="705485"/>
          </a:xfrm>
        </p:spPr>
        <p:txBody>
          <a:bodyPr>
            <a:normAutofit/>
          </a:bodyPr>
          <a:p>
            <a:r>
              <a:rPr lang="zh-CN" altLang="en-US"/>
              <a:t>Quadratic: Typing these types out is a pain...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3455" y="1323975"/>
            <a:ext cx="10368915" cy="4210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249160" cy="705485"/>
          </a:xfrm>
        </p:spPr>
        <p:txBody>
          <a:bodyPr>
            <a:normAutofit fontScale="90000"/>
          </a:bodyPr>
          <a:p>
            <a:r>
              <a:rPr lang="zh-CN" altLang="en-US"/>
              <a:t>Quadratic: Typing these types out is a pain...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5670" y="1325880"/>
            <a:ext cx="10747375" cy="42062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Don’t overuse auto!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10310" y="1628775"/>
            <a:ext cx="9771380" cy="39884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693660" cy="705485"/>
          </a:xfrm>
        </p:spPr>
        <p:txBody>
          <a:bodyPr>
            <a:normAutofit fontScale="90000"/>
          </a:bodyPr>
          <a:p>
            <a:r>
              <a:rPr lang="zh-CN" altLang="en-US"/>
              <a:t>Can’t deduce the type b/c no value provided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8520" y="1520190"/>
            <a:ext cx="10599420" cy="42557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For simple types (like bool) type it 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6810" y="1680210"/>
            <a:ext cx="9897745" cy="41008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60680" y="2066925"/>
            <a:ext cx="11470005" cy="2724150"/>
          </a:xfrm>
        </p:spPr>
        <p:txBody>
          <a:bodyPr/>
          <a:p>
            <a:pPr marL="0" indent="0" algn="ctr">
              <a:buNone/>
            </a:pPr>
            <a:r>
              <a:rPr lang="zh-CN" altLang="en-US" sz="4800"/>
              <a:t>Don’t overuse auto</a:t>
            </a:r>
            <a:r>
              <a:rPr lang="en-US" altLang="zh-CN" sz="4800"/>
              <a:t> </a:t>
            </a:r>
            <a:endParaRPr lang="en-US" altLang="zh-CN" sz="4800"/>
          </a:p>
          <a:p>
            <a:pPr marL="0" indent="0" algn="ctr">
              <a:buNone/>
            </a:pPr>
            <a:r>
              <a:rPr lang="zh-CN" altLang="en-US" sz="4800"/>
              <a:t>...but use it to reduce long type names</a:t>
            </a:r>
            <a:endParaRPr lang="zh-CN" altLang="en-US" sz="48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zh-CN" altLang="en-US" sz="3200"/>
              <a:t>Structured binding lets you initialize directly from</a:t>
            </a:r>
            <a:r>
              <a:rPr lang="en-US" altLang="zh-CN" sz="3200"/>
              <a:t> </a:t>
            </a:r>
            <a:r>
              <a:rPr lang="zh-CN" altLang="en-US" sz="3200"/>
              <a:t>the contents of a struct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Structured Binding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8330" y="3244850"/>
            <a:ext cx="1711325" cy="6254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200" b="1"/>
              <a:t>Before</a:t>
            </a:r>
            <a:endParaRPr lang="zh-CN" altLang="en-US" sz="3200" b="1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062980" y="3244850"/>
            <a:ext cx="1359535" cy="6254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b="1"/>
              <a:t>After</a:t>
            </a:r>
            <a:endParaRPr lang="en-US" altLang="zh-CN" sz="3200" b="1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8820" y="3997325"/>
            <a:ext cx="3686175" cy="194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62980" y="3902075"/>
            <a:ext cx="3781425" cy="2038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312420" y="6067425"/>
            <a:ext cx="106102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📝 This works for regular structs, too. Also, no nested structured binding.</a:t>
            </a:r>
            <a:endParaRPr lang="zh-CN" altLang="en-US" sz="2400"/>
          </a:p>
        </p:txBody>
      </p:sp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 better way to use quadratic…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7400" y="1730375"/>
            <a:ext cx="10380345" cy="39630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Using Structured Binding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6490" y="1511300"/>
            <a:ext cx="10093325" cy="38830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7870" y="5762625"/>
            <a:ext cx="113404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📝 This is better is because it’s </a:t>
            </a:r>
            <a:r>
              <a:rPr lang="zh-CN" altLang="en-US" sz="2400" i="1"/>
              <a:t>semantically clearer</a:t>
            </a:r>
            <a:r>
              <a:rPr lang="zh-CN" altLang="en-US" sz="2400"/>
              <a:t>: variables have clear names.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3735" y="2468880"/>
            <a:ext cx="10968990" cy="1920240"/>
          </a:xfrm>
        </p:spPr>
        <p:txBody>
          <a:bodyPr/>
          <a:p>
            <a:pPr marL="0" indent="0" algn="ctr">
              <a:buNone/>
            </a:pPr>
            <a:r>
              <a:rPr lang="zh-CN" altLang="en-US" sz="4000" b="1"/>
              <a:t>Initialization</a:t>
            </a:r>
            <a:r>
              <a:rPr lang="zh-CN" altLang="en-US" sz="4000"/>
              <a:t>: How we</a:t>
            </a:r>
            <a:r>
              <a:rPr lang="en-US" altLang="zh-CN" sz="4000"/>
              <a:t> </a:t>
            </a:r>
            <a:r>
              <a:rPr lang="zh-CN" altLang="en-US" sz="4000"/>
              <a:t>provide initial</a:t>
            </a:r>
            <a:r>
              <a:rPr lang="en-US" altLang="zh-CN" sz="4000"/>
              <a:t> </a:t>
            </a:r>
            <a:r>
              <a:rPr lang="zh-CN" altLang="en-US" sz="4000"/>
              <a:t>values to variables</a:t>
            </a:r>
            <a:endParaRPr lang="zh-CN" altLang="en-US" sz="40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algn="l">
              <a:buClrTx/>
              <a:buSzTx/>
              <a:buNone/>
            </a:pPr>
            <a:r>
              <a:rPr lang="zh-CN" altLang="en-US" sz="2800"/>
              <a:t>- Initialization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2800"/>
              <a:t>- Using auto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References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If time: Const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Today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316480"/>
            <a:ext cx="10968990" cy="2225040"/>
          </a:xfrm>
        </p:spPr>
        <p:txBody>
          <a:bodyPr/>
          <a:p>
            <a:pPr marL="0" indent="0" algn="ctr">
              <a:buNone/>
            </a:pPr>
            <a:r>
              <a:rPr lang="zh-CN" altLang="en-US" sz="4000" b="1">
                <a:solidFill>
                  <a:srgbClr val="A8302C"/>
                </a:solidFill>
              </a:rPr>
              <a:t>Reference</a:t>
            </a:r>
            <a:r>
              <a:rPr lang="zh-CN" altLang="en-US" sz="4000"/>
              <a:t>: An alias</a:t>
            </a:r>
            <a:r>
              <a:rPr lang="en-US" altLang="zh-CN" sz="4000"/>
              <a:t> </a:t>
            </a:r>
            <a:r>
              <a:rPr lang="zh-CN" altLang="en-US" sz="4000"/>
              <a:t>(another name) for a</a:t>
            </a:r>
            <a:r>
              <a:rPr lang="en-US" altLang="zh-CN" sz="4000"/>
              <a:t> </a:t>
            </a:r>
            <a:r>
              <a:rPr lang="zh-CN" altLang="en-US" sz="4000"/>
              <a:t>named variable</a:t>
            </a:r>
            <a:endParaRPr lang="zh-CN" altLang="en-US" sz="40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4740" y="1433195"/>
            <a:ext cx="10126345" cy="4380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3735" y="2982595"/>
            <a:ext cx="10968990" cy="893445"/>
          </a:xfrm>
        </p:spPr>
        <p:txBody>
          <a:bodyPr/>
          <a:p>
            <a:pPr marL="0" indent="0" algn="ctr">
              <a:buNone/>
            </a:pPr>
            <a:r>
              <a:rPr lang="zh-CN" altLang="en-US" sz="3600" b="1"/>
              <a:t>Standard C++ vector (intro)</a:t>
            </a:r>
            <a:endParaRPr lang="zh-CN" altLang="en-US" sz="3600" b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Stanford Vector vs Standard std::vector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12825" y="1508760"/>
            <a:ext cx="4016375" cy="41567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83655" y="1543685"/>
            <a:ext cx="4434840" cy="41592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References to variables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32205" y="1365250"/>
            <a:ext cx="9354820" cy="43853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References to variables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79195" y="1482090"/>
            <a:ext cx="9182735" cy="42322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References to variables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88085" y="1433195"/>
            <a:ext cx="9465310" cy="43795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References to variables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10970" y="1619250"/>
            <a:ext cx="9470390" cy="4229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References to variables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6320" y="1624330"/>
            <a:ext cx="9792335" cy="4078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Reminder: Structs in Code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82065" y="1605280"/>
            <a:ext cx="9751695" cy="40335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 classic reference-copy bug 1.0: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04900" y="1587500"/>
            <a:ext cx="9982835" cy="3683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 classic reference-copy bug 1.0: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0755" y="1757045"/>
            <a:ext cx="10239375" cy="38982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082280" cy="705485"/>
          </a:xfrm>
        </p:spPr>
        <p:txBody>
          <a:bodyPr>
            <a:normAutofit/>
          </a:bodyPr>
          <a:p>
            <a:r>
              <a:rPr lang="zh-CN" altLang="en-US"/>
              <a:t>The classic reference-copy bug 1.0: Fixed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39850" y="1422400"/>
            <a:ext cx="10105390" cy="40138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 classic reference-copy bug 2.0: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55700" y="1613535"/>
            <a:ext cx="10298430" cy="36315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 classic reference-copy bug 2.0: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6130" y="1539240"/>
            <a:ext cx="10744200" cy="41681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67320" cy="705485"/>
          </a:xfrm>
        </p:spPr>
        <p:txBody>
          <a:bodyPr>
            <a:normAutofit/>
          </a:bodyPr>
          <a:p>
            <a:r>
              <a:rPr lang="zh-CN" altLang="en-US"/>
              <a:t>The classic reference-copy bug 2.0, fixed: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9030" y="1661160"/>
            <a:ext cx="10334625" cy="39236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984885"/>
            <a:ext cx="10968990" cy="526478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 sz="2800"/>
              <a:t>- </a:t>
            </a:r>
            <a:r>
              <a:rPr lang="zh-CN" altLang="en-US" sz="2800" b="1">
                <a:solidFill>
                  <a:srgbClr val="0070C0"/>
                </a:solidFill>
              </a:rPr>
              <a:t>l-values</a:t>
            </a:r>
            <a:r>
              <a:rPr lang="zh-CN" altLang="en-US" sz="2800"/>
              <a:t> can appear on the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 b="1"/>
              <a:t>left </a:t>
            </a:r>
            <a:r>
              <a:rPr lang="zh-CN" altLang="en-US" sz="2800"/>
              <a:t>or</a:t>
            </a:r>
            <a:r>
              <a:rPr lang="zh-CN" altLang="en-US" sz="2800" b="1"/>
              <a:t> right</a:t>
            </a:r>
            <a:r>
              <a:rPr lang="zh-CN" altLang="en-US" sz="2800"/>
              <a:t> of an =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x is an l-value</a:t>
            </a: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  <a:p>
            <a:pPr marL="0" indent="0">
              <a:buNone/>
            </a:pPr>
            <a:r>
              <a:rPr lang="zh-CN" altLang="en-US" sz="2800" b="1">
                <a:solidFill>
                  <a:srgbClr val="0070C0"/>
                </a:solidFill>
              </a:rPr>
              <a:t>l-values</a:t>
            </a:r>
            <a:r>
              <a:rPr lang="zh-CN" altLang="en-US" sz="2800"/>
              <a:t> have names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 b="1">
                <a:solidFill>
                  <a:srgbClr val="0070C0"/>
                </a:solidFill>
              </a:rPr>
              <a:t>l-values</a:t>
            </a:r>
            <a:r>
              <a:rPr lang="zh-CN" altLang="en-US" sz="2800"/>
              <a:t> are </a:t>
            </a:r>
            <a:r>
              <a:rPr lang="zh-CN" altLang="en-US" sz="2800" b="1" u="sng"/>
              <a:t>not</a:t>
            </a:r>
            <a:endParaRPr lang="zh-CN" altLang="en-US" sz="2800" b="1" u="sng"/>
          </a:p>
          <a:p>
            <a:pPr marL="0" indent="0">
              <a:buNone/>
            </a:pPr>
            <a:r>
              <a:rPr lang="zh-CN" altLang="en-US" sz="2800" b="1" u="sng"/>
              <a:t>temporary</a:t>
            </a:r>
            <a:endParaRPr lang="zh-CN" altLang="en-US" sz="2800" b="1" u="sng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Definition: l-values vs r-values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8330" y="2952750"/>
            <a:ext cx="5151120" cy="9531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C00000"/>
                </a:solidFill>
              </a:rPr>
              <a:t>int</a:t>
            </a:r>
            <a:r>
              <a:rPr lang="zh-CN" altLang="en-US" sz="2800"/>
              <a:t> x = 3;</a:t>
            </a:r>
            <a:endParaRPr lang="zh-CN" altLang="en-US" sz="2800"/>
          </a:p>
          <a:p>
            <a:r>
              <a:rPr lang="zh-CN" altLang="en-US" sz="2800">
                <a:solidFill>
                  <a:srgbClr val="C00000"/>
                </a:solidFill>
              </a:rPr>
              <a:t>int</a:t>
            </a:r>
            <a:r>
              <a:rPr lang="zh-CN" altLang="en-US" sz="2800"/>
              <a:t> y = x;</a:t>
            </a:r>
            <a:endParaRPr lang="zh-CN" altLang="en-US" sz="2800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748145" y="2952750"/>
            <a:ext cx="5151120" cy="9531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C00000"/>
                </a:solidFill>
              </a:rPr>
              <a:t>int</a:t>
            </a:r>
            <a:r>
              <a:rPr lang="zh-CN" altLang="en-US" sz="2800"/>
              <a:t> x = 3;</a:t>
            </a:r>
            <a:endParaRPr lang="zh-CN" altLang="en-US" sz="2800"/>
          </a:p>
          <a:p>
            <a:r>
              <a:rPr lang="zh-CN" altLang="en-US" sz="2800">
                <a:solidFill>
                  <a:srgbClr val="C00000"/>
                </a:solidFill>
              </a:rPr>
              <a:t>int</a:t>
            </a:r>
            <a:r>
              <a:rPr lang="zh-CN" altLang="en-US" sz="2800"/>
              <a:t> y = x;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6605905" y="984885"/>
            <a:ext cx="5586095" cy="4651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10000"/>
              </a:lnSpc>
              <a:spcAft>
                <a:spcPts val="1000"/>
              </a:spcAft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-</a:t>
            </a:r>
            <a:r>
              <a:rPr lang="zh-CN" altLang="en-US" sz="2800" b="1" spc="150">
                <a:solidFill>
                  <a:srgbClr val="00B050"/>
                </a:solidFill>
                <a:uFillTx/>
              </a:rPr>
              <a:t> r-values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can ONLY appear on</a:t>
            </a:r>
            <a:r>
              <a:rPr lang="en-US" altLang="zh-CN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the</a:t>
            </a:r>
            <a:r>
              <a:rPr lang="zh-CN" altLang="en-US" sz="28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right 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of an =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indent="0" fontAlgn="auto">
              <a:lnSpc>
                <a:spcPct val="110000"/>
              </a:lnSpc>
              <a:spcAft>
                <a:spcPts val="1000"/>
              </a:spcAft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- 3 is an </a:t>
            </a:r>
            <a:r>
              <a:rPr lang="zh-CN" altLang="en-US" sz="2800" b="1" spc="150">
                <a:solidFill>
                  <a:srgbClr val="00B050"/>
                </a:solidFill>
                <a:uFillTx/>
              </a:rPr>
              <a:t>r-value</a:t>
            </a:r>
            <a:endParaRPr lang="zh-CN" altLang="en-US" sz="2800" b="1" spc="150">
              <a:solidFill>
                <a:srgbClr val="00B050"/>
              </a:solidFill>
              <a:uFillTx/>
            </a:endParaRPr>
          </a:p>
          <a:p>
            <a:pPr indent="0" fontAlgn="auto">
              <a:lnSpc>
                <a:spcPct val="110000"/>
              </a:lnSpc>
              <a:spcAft>
                <a:spcPts val="1000"/>
              </a:spcAft>
            </a:pP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indent="0" fontAlgn="auto">
              <a:lnSpc>
                <a:spcPct val="110000"/>
              </a:lnSpc>
              <a:spcAft>
                <a:spcPts val="1000"/>
              </a:spcAft>
            </a:pP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indent="0" fontAlgn="auto">
              <a:lnSpc>
                <a:spcPct val="110000"/>
              </a:lnSpc>
              <a:spcAft>
                <a:spcPts val="1000"/>
              </a:spcAft>
            </a:pP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indent="0" fontAlgn="auto">
              <a:lnSpc>
                <a:spcPct val="110000"/>
              </a:lnSpc>
              <a:spcAft>
                <a:spcPts val="1000"/>
              </a:spcAft>
            </a:pPr>
            <a:r>
              <a:rPr lang="zh-CN" altLang="en-US" sz="2800" b="1" spc="150">
                <a:solidFill>
                  <a:srgbClr val="00B050"/>
                </a:solidFill>
                <a:uFillTx/>
              </a:rPr>
              <a:t>r-values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don’t have names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indent="0" fontAlgn="auto">
              <a:lnSpc>
                <a:spcPct val="110000"/>
              </a:lnSpc>
              <a:spcAft>
                <a:spcPts val="1000"/>
              </a:spcAft>
            </a:pPr>
            <a:r>
              <a:rPr lang="zh-CN" altLang="en-US" sz="2800" b="1" spc="150">
                <a:solidFill>
                  <a:srgbClr val="00B050"/>
                </a:solidFill>
                <a:uFillTx/>
              </a:rPr>
              <a:t>r-values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are </a:t>
            </a:r>
            <a:r>
              <a:rPr lang="zh-CN" altLang="en-US" sz="2800" b="1" u="sng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temporary</a:t>
            </a:r>
            <a:endParaRPr lang="zh-CN" altLang="en-US" sz="2800" b="1" u="sng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 classic reference-rvalue error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1245" y="1360805"/>
            <a:ext cx="10500360" cy="41370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 classic reference-rvalue error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79525" y="1685290"/>
            <a:ext cx="9632950" cy="39262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The classic reference-rvalue error, fixed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25525" y="1506855"/>
            <a:ext cx="9796145" cy="41103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Recall: Two ways to initialize a struct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4725" y="1472565"/>
            <a:ext cx="10671810" cy="43008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230235" cy="705485"/>
          </a:xfrm>
        </p:spPr>
        <p:txBody>
          <a:bodyPr>
            <a:normAutofit fontScale="90000"/>
          </a:bodyPr>
          <a:p>
            <a:r>
              <a:rPr lang="zh-CN" altLang="en-US"/>
              <a:t>Note: You can only create references to variables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78205" y="2090420"/>
            <a:ext cx="10434955" cy="22072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algn="l">
              <a:buClrTx/>
              <a:buSzTx/>
              <a:buNone/>
            </a:pPr>
            <a:r>
              <a:rPr lang="zh-CN" altLang="en-US" sz="2800"/>
              <a:t>- Initialization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2800"/>
              <a:t>- Using auto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References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If time: Const</a:t>
            </a:r>
            <a:endParaRPr lang="zh-CN" altLang="en-US" sz="3200" b="1">
              <a:solidFill>
                <a:srgbClr val="C0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Today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938145"/>
            <a:ext cx="10968990" cy="1447800"/>
          </a:xfrm>
        </p:spPr>
        <p:txBody>
          <a:bodyPr/>
          <a:p>
            <a:pPr marL="0" indent="0" algn="ctr">
              <a:buNone/>
            </a:pPr>
            <a:r>
              <a:rPr lang="zh-CN" altLang="en-US" sz="3600" b="1"/>
              <a:t>BONUS: Const and Const References</a:t>
            </a:r>
            <a:endParaRPr lang="zh-CN" altLang="en-US" sz="3600" b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263650"/>
          </a:xfrm>
        </p:spPr>
        <p:txBody>
          <a:bodyPr/>
          <a:p>
            <a:pPr marL="0" indent="0">
              <a:buNone/>
            </a:pPr>
            <a:r>
              <a:rPr lang="zh-CN" altLang="en-US" sz="2800"/>
              <a:t>const variables can be references or not!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360410" cy="705485"/>
          </a:xfrm>
        </p:spPr>
        <p:txBody>
          <a:bodyPr>
            <a:normAutofit/>
          </a:bodyPr>
          <a:p>
            <a:r>
              <a:rPr lang="zh-CN" altLang="en-US"/>
              <a:t>const indicates a variable can’t be modified!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2402205"/>
            <a:ext cx="9724390" cy="34931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const variables can be references or not!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415530" cy="705485"/>
          </a:xfrm>
        </p:spPr>
        <p:txBody>
          <a:bodyPr>
            <a:normAutofit fontScale="90000"/>
          </a:bodyPr>
          <a:p>
            <a:r>
              <a:rPr lang="zh-CN" altLang="en-US"/>
              <a:t>const indicates a variable can’t be modified!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72490" y="2533650"/>
            <a:ext cx="9447530" cy="32791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const variables can be references or not!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415530" cy="705485"/>
          </a:xfrm>
        </p:spPr>
        <p:txBody>
          <a:bodyPr>
            <a:normAutofit fontScale="90000"/>
          </a:bodyPr>
          <a:p>
            <a:r>
              <a:rPr lang="zh-CN" altLang="en-US"/>
              <a:t>const indicates a variable can’t be modified!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3575" y="2307590"/>
            <a:ext cx="10004425" cy="35864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const variables can be references or not!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415530" cy="705485"/>
          </a:xfrm>
        </p:spPr>
        <p:txBody>
          <a:bodyPr>
            <a:normAutofit fontScale="90000"/>
          </a:bodyPr>
          <a:p>
            <a:r>
              <a:rPr lang="zh-CN" altLang="en-US"/>
              <a:t>const indicates a variable can’t be modified!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9775" y="2483485"/>
            <a:ext cx="9545955" cy="33153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26878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2800"/>
              <a:t>const variables can be references or not!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415530" cy="705485"/>
          </a:xfrm>
        </p:spPr>
        <p:txBody>
          <a:bodyPr>
            <a:normAutofit fontScale="90000"/>
          </a:bodyPr>
          <a:p>
            <a:r>
              <a:rPr lang="zh-CN" altLang="en-US"/>
              <a:t>const indicates a variable can’t be modified!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1030" y="2265045"/>
            <a:ext cx="9544050" cy="35979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544560" cy="705485"/>
          </a:xfrm>
        </p:spPr>
        <p:txBody>
          <a:bodyPr>
            <a:normAutofit fontScale="90000"/>
          </a:bodyPr>
          <a:p>
            <a:r>
              <a:rPr lang="zh-CN" altLang="en-US"/>
              <a:t>Can’t declare non-const reference to const variable!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8375" y="1718310"/>
            <a:ext cx="10255885" cy="35255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415655" cy="705485"/>
          </a:xfrm>
        </p:spPr>
        <p:txBody>
          <a:bodyPr>
            <a:normAutofit fontScale="90000"/>
          </a:bodyPr>
          <a:p>
            <a:r>
              <a:rPr lang="zh-CN" altLang="en-US"/>
              <a:t>Can’t declare non-const reference to const variable!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5460" y="1782445"/>
            <a:ext cx="11304270" cy="32931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Multiple ways to initialize a pair...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3270" y="1478280"/>
            <a:ext cx="10789285" cy="42900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264650" cy="705485"/>
          </a:xfrm>
        </p:spPr>
        <p:txBody>
          <a:bodyPr>
            <a:normAutofit/>
          </a:bodyPr>
          <a:p>
            <a:r>
              <a:rPr lang="zh-CN" altLang="en-US"/>
              <a:t>Can’t declare non-const reference to const variable!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8360" y="1675130"/>
            <a:ext cx="10495280" cy="36480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const &amp; subtleties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58875" y="1574800"/>
            <a:ext cx="9874250" cy="40970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131060"/>
            <a:ext cx="10968990" cy="2595245"/>
          </a:xfrm>
        </p:spPr>
        <p:txBody>
          <a:bodyPr/>
          <a:p>
            <a:pPr marL="0" indent="0" algn="ctr">
              <a:buNone/>
            </a:pPr>
            <a:r>
              <a:rPr lang="zh-CN" altLang="en-US" sz="3600"/>
              <a:t>Remember: C++, by default, makes</a:t>
            </a:r>
            <a:r>
              <a:rPr lang="en-US" altLang="zh-CN" sz="3600"/>
              <a:t> </a:t>
            </a:r>
            <a:r>
              <a:rPr lang="zh-CN" altLang="en-US" sz="3600"/>
              <a:t>copies when we do variable</a:t>
            </a:r>
            <a:r>
              <a:rPr lang="en-US" altLang="zh-CN" sz="3600"/>
              <a:t> </a:t>
            </a:r>
            <a:r>
              <a:rPr lang="zh-CN" altLang="en-US" sz="3600"/>
              <a:t>assignment! We need to use &amp; if we</a:t>
            </a:r>
            <a:r>
              <a:rPr lang="en-US" altLang="zh-CN" sz="3600"/>
              <a:t> </a:t>
            </a:r>
            <a:r>
              <a:rPr lang="zh-CN" altLang="en-US" sz="3600"/>
              <a:t>need references instead.</a:t>
            </a:r>
            <a:endParaRPr lang="zh-CN" altLang="en-US" sz="36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- If we’re working with a variable that takes up little</a:t>
            </a:r>
            <a:r>
              <a:rPr lang="en-US" altLang="zh-CN" sz="2800"/>
              <a:t> </a:t>
            </a:r>
            <a:r>
              <a:rPr lang="zh-CN" altLang="en-US" sz="2800"/>
              <a:t>space in memory (e.g. int, double), we don’t need to</a:t>
            </a:r>
            <a:r>
              <a:rPr lang="en-US" altLang="zh-CN" sz="2800"/>
              <a:t> </a:t>
            </a:r>
            <a:r>
              <a:rPr lang="zh-CN" altLang="en-US" sz="2800"/>
              <a:t>use a reference and can just copy the variable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If we need to alias the variable to modify it, we can</a:t>
            </a:r>
            <a:r>
              <a:rPr lang="en-US" altLang="zh-CN" sz="2800"/>
              <a:t> </a:t>
            </a:r>
            <a:r>
              <a:rPr lang="zh-CN" altLang="en-US" sz="2800"/>
              <a:t>use references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If we don’t need to modify the variable, but it’s a big</a:t>
            </a:r>
            <a:r>
              <a:rPr lang="en-US" altLang="zh-CN" sz="2800"/>
              <a:t> </a:t>
            </a:r>
            <a:r>
              <a:rPr lang="zh-CN" altLang="en-US" sz="2800"/>
              <a:t>variable (e.g. std::vector), we can use const references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841615" cy="705485"/>
          </a:xfrm>
        </p:spPr>
        <p:txBody>
          <a:bodyPr>
            <a:normAutofit/>
          </a:bodyPr>
          <a:p>
            <a:r>
              <a:rPr lang="zh-CN" altLang="en-US"/>
              <a:t>When do we use references/const references?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You can return references as well!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2675" y="1593215"/>
            <a:ext cx="10026650" cy="40595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Can also return const references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612265"/>
            <a:ext cx="10038715" cy="36334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marL="0" indent="0">
              <a:buNone/>
            </a:pPr>
            <a:r>
              <a:rPr lang="zh-CN" altLang="en-US" sz="2800" b="1"/>
              <a:t>- Uniform Initialization</a:t>
            </a:r>
            <a:endParaRPr lang="zh-CN" altLang="en-US" sz="2800" b="1"/>
          </a:p>
          <a:p>
            <a:pPr marL="0" indent="457200">
              <a:buNone/>
            </a:pPr>
            <a:r>
              <a:rPr lang="zh-CN" altLang="en-US" sz="2800"/>
              <a:t>- A “uniform” way to initialize variables of</a:t>
            </a:r>
            <a:r>
              <a:rPr lang="en-US" altLang="zh-CN" sz="2800"/>
              <a:t> </a:t>
            </a:r>
            <a:r>
              <a:rPr lang="zh-CN" altLang="en-US" sz="2800"/>
              <a:t>different types!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 b="1"/>
              <a:t>- References</a:t>
            </a:r>
            <a:endParaRPr lang="zh-CN" altLang="en-US" sz="2800" b="1"/>
          </a:p>
          <a:p>
            <a:pPr marL="0" indent="457200">
              <a:buNone/>
            </a:pPr>
            <a:r>
              <a:rPr lang="zh-CN" altLang="en-US" sz="2800"/>
              <a:t>- Allow us to alias variables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 b="1"/>
              <a:t>- Const</a:t>
            </a:r>
            <a:endParaRPr lang="zh-CN" altLang="en-US" sz="2800" b="1"/>
          </a:p>
          <a:p>
            <a:pPr marL="0" indent="457200">
              <a:buNone/>
            </a:pPr>
            <a:r>
              <a:rPr lang="zh-CN" altLang="en-US" sz="2800"/>
              <a:t>- Allow us to specify that a variable can’t be</a:t>
            </a:r>
            <a:r>
              <a:rPr lang="en-US" altLang="zh-CN" sz="2800"/>
              <a:t> </a:t>
            </a:r>
            <a:r>
              <a:rPr lang="zh-CN" altLang="en-US" sz="2800"/>
              <a:t>modified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Recap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/>
          <a:p>
            <a:pPr>
              <a:lnSpc>
                <a:spcPct val="130000"/>
              </a:lnSpc>
            </a:pPr>
            <a:r>
              <a:rPr lang="en-US" sz="4800"/>
              <a:t>Coding for love, </a:t>
            </a:r>
            <a:br>
              <a:rPr lang="en-US" sz="4800"/>
            </a:br>
            <a:r>
              <a:rPr lang="en-US" sz="4800"/>
              <a:t>Coding for the world</a:t>
            </a:r>
            <a:endParaRPr lang="en-US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06955" y="4375785"/>
            <a:ext cx="7578090" cy="1648460"/>
          </a:xfrm>
        </p:spPr>
        <p:txBody>
          <a:bodyPr/>
          <a:p>
            <a:r>
              <a:rPr lang="en-US" altLang="zh-CN" sz="2800"/>
              <a:t>Qijun Zhao</a:t>
            </a:r>
            <a:endParaRPr lang="en-US" altLang="zh-CN" sz="2800"/>
          </a:p>
          <a:p>
            <a:r>
              <a:rPr lang="en-US" altLang="zh-CN" sz="2800"/>
              <a:t>qjzhao@scu.edu.cn</a:t>
            </a:r>
            <a:endParaRPr lang="en-US" altLang="zh-CN" sz="2800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0580" y="2205355"/>
            <a:ext cx="10968990" cy="2447290"/>
          </a:xfrm>
        </p:spPr>
        <p:txBody>
          <a:bodyPr/>
          <a:p>
            <a:pPr marL="0" indent="0" algn="ctr">
              <a:buNone/>
            </a:pPr>
            <a:r>
              <a:rPr lang="zh-CN" altLang="en-US" sz="3600" b="1"/>
              <a:t>Uniform i nitialization</a:t>
            </a:r>
            <a:r>
              <a:rPr lang="zh-CN" altLang="en-US" sz="3600"/>
              <a:t>: curly</a:t>
            </a:r>
            <a:r>
              <a:rPr lang="en-US" altLang="zh-CN" sz="3600"/>
              <a:t> </a:t>
            </a:r>
            <a:r>
              <a:rPr lang="zh-CN" altLang="en-US" sz="3600"/>
              <a:t>bracket initialization. Available</a:t>
            </a:r>
            <a:r>
              <a:rPr lang="en-US" altLang="zh-CN" sz="3600"/>
              <a:t> </a:t>
            </a:r>
            <a:r>
              <a:rPr lang="zh-CN" altLang="en-US" sz="3600"/>
              <a:t>for all types, immediate</a:t>
            </a:r>
            <a:r>
              <a:rPr lang="en-US" altLang="zh-CN" sz="3600"/>
              <a:t> </a:t>
            </a:r>
            <a:r>
              <a:rPr lang="zh-CN" altLang="en-US" sz="3600"/>
              <a:t>initialization on declaration!</a:t>
            </a:r>
            <a:endParaRPr lang="zh-CN" altLang="en-US" sz="3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Uniform Initialization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5355" y="1400810"/>
            <a:ext cx="10321925" cy="40563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Careful with Vector initialization!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2330" y="1371600"/>
            <a:ext cx="10466705" cy="41148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COMMONDATA" val="eyJoZGlkIjoiM2UyNzgxNGQzNzM0MjcyOTE2ZWUyODgwMTQyMzVhMWUifQ=="/>
  <p:tag name="KSO_WPP_MARK_KEY" val="37753593-3093-430c-9299-ff37dae80525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"/>
  <p:tag name="KSO_WM_UNIT_PLACING_PICTURE_USER_VIEWPORT" val="{&quot;height&quot;:5745,&quot;width&quot;:13890}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4846</Words>
  <Application>WPS 演示</Application>
  <PresentationFormat>宽屏</PresentationFormat>
  <Paragraphs>374</Paragraphs>
  <Slides>67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7" baseType="lpstr">
      <vt:lpstr>Arial</vt:lpstr>
      <vt:lpstr>宋体</vt:lpstr>
      <vt:lpstr>Wingdings</vt:lpstr>
      <vt:lpstr>Wingdings</vt:lpstr>
      <vt:lpstr>Times New Roman</vt:lpstr>
      <vt:lpstr>方正粗金陵简体</vt:lpstr>
      <vt:lpstr>微软雅黑</vt:lpstr>
      <vt:lpstr>Arial Unicode MS</vt:lpstr>
      <vt:lpstr>Calibri</vt:lpstr>
      <vt:lpstr>Office 主题​​</vt:lpstr>
      <vt:lpstr>Object Oriented Programming—C++ Lecture2  Types and Structs</vt:lpstr>
      <vt:lpstr>Today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Today</vt:lpstr>
      <vt:lpstr>PowerPoint 演示文稿</vt:lpstr>
      <vt:lpstr>PowerPoint 演示文稿</vt:lpstr>
      <vt:lpstr>PowerPoint 演示文稿</vt:lpstr>
      <vt:lpstr>Definition</vt:lpstr>
      <vt:lpstr>Type Deduction using auto</vt:lpstr>
      <vt:lpstr>Type Deduction using auto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Today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Today</vt:lpstr>
      <vt:lpstr>PowerPoint 演示文稿</vt:lpstr>
      <vt:lpstr>PowerPoint 演示文稿</vt:lpstr>
      <vt:lpstr>PowerPoint 演示文稿</vt:lpstr>
      <vt:lpstr>const indicates a variable can’t be modified!</vt:lpstr>
      <vt:lpstr>const indicates a variable can’t be modified!</vt:lpstr>
      <vt:lpstr>const indicates a variable can’t be modified!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Coding for love,  Coding for the world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灬谁唤醒了一世凄凉1374136491</cp:lastModifiedBy>
  <cp:revision>169</cp:revision>
  <dcterms:created xsi:type="dcterms:W3CDTF">2019-06-19T02:08:00Z</dcterms:created>
  <dcterms:modified xsi:type="dcterms:W3CDTF">2023-03-07T06:57:38Z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6955FAFFA29245018A71943C9E250681</vt:lpwstr>
  </property>
</Properties>
</file>